
<file path=[Content_Types].xml><?xml version="1.0" encoding="utf-8"?>
<Types xmlns="http://schemas.openxmlformats.org/package/2006/content-types">
  <Override PartName="/ppt/slides/slide17.xml" ContentType="application/vnd.openxmlformats-officedocument.presentationml.slide+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Override PartName="/ppt/theme/theme3.xml" ContentType="application/vnd.openxmlformats-officedocument.theme+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Override PartName="/docProps/core.xml" ContentType="application/vnd.openxmlformats-package.core-properties+xml"/>
  <Default Extension="rels" ContentType="application/vnd.openxmlformats-package.relationships+xml"/>
  <Override PartName="/ppt/slides/slide9.xml" ContentType="application/vnd.openxmlformats-officedocument.presentationml.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935" r:id="rId1"/>
  </p:sldMasterIdLst>
  <p:notesMasterIdLst>
    <p:notesMasterId r:id="rId21"/>
  </p:notesMasterIdLst>
  <p:handoutMasterIdLst>
    <p:handoutMasterId r:id="rId22"/>
  </p:handoutMasterIdLst>
  <p:sldIdLst>
    <p:sldId id="256" r:id="rId2"/>
    <p:sldId id="275" r:id="rId3"/>
    <p:sldId id="274" r:id="rId4"/>
    <p:sldId id="257" r:id="rId5"/>
    <p:sldId id="258" r:id="rId6"/>
    <p:sldId id="276" r:id="rId7"/>
    <p:sldId id="259" r:id="rId8"/>
    <p:sldId id="260" r:id="rId9"/>
    <p:sldId id="262" r:id="rId10"/>
    <p:sldId id="263" r:id="rId11"/>
    <p:sldId id="265" r:id="rId12"/>
    <p:sldId id="269" r:id="rId13"/>
    <p:sldId id="266" r:id="rId14"/>
    <p:sldId id="267" r:id="rId15"/>
    <p:sldId id="268" r:id="rId16"/>
    <p:sldId id="270" r:id="rId17"/>
    <p:sldId id="271" r:id="rId18"/>
    <p:sldId id="272" r:id="rId19"/>
    <p:sldId id="277" r:id="rId20"/>
  </p:sldIdLst>
  <p:sldSz cx="9144000" cy="6858000" type="screen4x3"/>
  <p:notesSz cx="7010400" cy="9296400"/>
  <p:defaultTextStyle>
    <a:defPPr>
      <a:defRPr lang="en-US"/>
    </a:defPPr>
    <a:lvl1pPr algn="l" rtl="0" eaLnBrk="0" fontAlgn="base" hangingPunct="0">
      <a:spcBef>
        <a:spcPct val="0"/>
      </a:spcBef>
      <a:spcAft>
        <a:spcPct val="0"/>
      </a:spcAft>
      <a:defRPr sz="2000" b="1" kern="1200">
        <a:solidFill>
          <a:schemeClr val="tx1"/>
        </a:solidFill>
        <a:latin typeface="Arial" charset="0"/>
        <a:ea typeface="+mn-ea"/>
        <a:cs typeface="+mn-cs"/>
      </a:defRPr>
    </a:lvl1pPr>
    <a:lvl2pPr marL="457200" algn="l" rtl="0" eaLnBrk="0" fontAlgn="base" hangingPunct="0">
      <a:spcBef>
        <a:spcPct val="0"/>
      </a:spcBef>
      <a:spcAft>
        <a:spcPct val="0"/>
      </a:spcAft>
      <a:defRPr sz="2000" b="1" kern="1200">
        <a:solidFill>
          <a:schemeClr val="tx1"/>
        </a:solidFill>
        <a:latin typeface="Arial" charset="0"/>
        <a:ea typeface="+mn-ea"/>
        <a:cs typeface="+mn-cs"/>
      </a:defRPr>
    </a:lvl2pPr>
    <a:lvl3pPr marL="914400" algn="l" rtl="0" eaLnBrk="0" fontAlgn="base" hangingPunct="0">
      <a:spcBef>
        <a:spcPct val="0"/>
      </a:spcBef>
      <a:spcAft>
        <a:spcPct val="0"/>
      </a:spcAft>
      <a:defRPr sz="2000" b="1" kern="1200">
        <a:solidFill>
          <a:schemeClr val="tx1"/>
        </a:solidFill>
        <a:latin typeface="Arial" charset="0"/>
        <a:ea typeface="+mn-ea"/>
        <a:cs typeface="+mn-cs"/>
      </a:defRPr>
    </a:lvl3pPr>
    <a:lvl4pPr marL="1371600" algn="l" rtl="0" eaLnBrk="0" fontAlgn="base" hangingPunct="0">
      <a:spcBef>
        <a:spcPct val="0"/>
      </a:spcBef>
      <a:spcAft>
        <a:spcPct val="0"/>
      </a:spcAft>
      <a:defRPr sz="2000" b="1" kern="1200">
        <a:solidFill>
          <a:schemeClr val="tx1"/>
        </a:solidFill>
        <a:latin typeface="Arial" charset="0"/>
        <a:ea typeface="+mn-ea"/>
        <a:cs typeface="+mn-cs"/>
      </a:defRPr>
    </a:lvl4pPr>
    <a:lvl5pPr marL="1828800" algn="l" rtl="0" eaLnBrk="0" fontAlgn="base" hangingPunct="0">
      <a:spcBef>
        <a:spcPct val="0"/>
      </a:spcBef>
      <a:spcAft>
        <a:spcPct val="0"/>
      </a:spcAft>
      <a:defRPr sz="2000" b="1" kern="1200">
        <a:solidFill>
          <a:schemeClr val="tx1"/>
        </a:solidFill>
        <a:latin typeface="Arial" charset="0"/>
        <a:ea typeface="+mn-ea"/>
        <a:cs typeface="+mn-cs"/>
      </a:defRPr>
    </a:lvl5pPr>
    <a:lvl6pPr marL="2286000" algn="l" defTabSz="914400" rtl="0" eaLnBrk="1" latinLnBrk="0" hangingPunct="1">
      <a:defRPr sz="2000" b="1" kern="1200">
        <a:solidFill>
          <a:schemeClr val="tx1"/>
        </a:solidFill>
        <a:latin typeface="Arial" charset="0"/>
        <a:ea typeface="+mn-ea"/>
        <a:cs typeface="+mn-cs"/>
      </a:defRPr>
    </a:lvl6pPr>
    <a:lvl7pPr marL="2743200" algn="l" defTabSz="914400" rtl="0" eaLnBrk="1" latinLnBrk="0" hangingPunct="1">
      <a:defRPr sz="2000" b="1" kern="1200">
        <a:solidFill>
          <a:schemeClr val="tx1"/>
        </a:solidFill>
        <a:latin typeface="Arial" charset="0"/>
        <a:ea typeface="+mn-ea"/>
        <a:cs typeface="+mn-cs"/>
      </a:defRPr>
    </a:lvl7pPr>
    <a:lvl8pPr marL="3200400" algn="l" defTabSz="914400" rtl="0" eaLnBrk="1" latinLnBrk="0" hangingPunct="1">
      <a:defRPr sz="2000" b="1" kern="1200">
        <a:solidFill>
          <a:schemeClr val="tx1"/>
        </a:solidFill>
        <a:latin typeface="Arial" charset="0"/>
        <a:ea typeface="+mn-ea"/>
        <a:cs typeface="+mn-cs"/>
      </a:defRPr>
    </a:lvl8pPr>
    <a:lvl9pPr marL="3657600" algn="l" defTabSz="914400" rtl="0" eaLnBrk="1" latinLnBrk="0" hangingPunct="1">
      <a:defRPr sz="20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18184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24" d="100"/>
          <a:sy n="124" d="100"/>
        </p:scale>
        <p:origin x="-114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presProps" Target="presProps.xml"/><Relationship Id="rId25" Type="http://schemas.openxmlformats.org/officeDocument/2006/relationships/viewProps" Target="view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tableStyles" Target="tableStyles.xml"/><Relationship Id="rId14" Type="http://schemas.openxmlformats.org/officeDocument/2006/relationships/slide" Target="slides/slide13.xml"/><Relationship Id="rId23" Type="http://schemas.openxmlformats.org/officeDocument/2006/relationships/printerSettings" Target="printerSettings/printerSettings1.bin"/><Relationship Id="rId4" Type="http://schemas.openxmlformats.org/officeDocument/2006/relationships/slide" Target="slides/slide3.xml"/><Relationship Id="rId26" Type="http://schemas.openxmlformats.org/officeDocument/2006/relationships/theme" Target="theme/theme1.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handoutMaster" Target="handoutMasters/handoutMaster1.xml"/><Relationship Id="rId21" Type="http://schemas.openxmlformats.org/officeDocument/2006/relationships/notesMaster" Target="notesMasters/notes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b="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b="0"/>
            </a:lvl1pPr>
          </a:lstStyle>
          <a:p>
            <a:pPr>
              <a:defRPr/>
            </a:pPr>
            <a:fld id="{09986D4D-FDB1-4668-946C-E72CE65E8B60}" type="datetimeFigureOut">
              <a:rPr lang="en-US"/>
              <a:pPr>
                <a:defRPr/>
              </a:pPr>
              <a:t>1/17/11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b="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eaLnBrk="1" hangingPunct="1">
              <a:defRPr sz="1200" b="0"/>
            </a:lvl1pPr>
          </a:lstStyle>
          <a:p>
            <a:pPr>
              <a:defRPr/>
            </a:pPr>
            <a:fld id="{716EB2E9-8E01-4E0D-A558-080BA3739C3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b="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hangingPunct="1">
              <a:defRPr sz="1200" b="0"/>
            </a:lvl1pPr>
          </a:lstStyle>
          <a:p>
            <a:pPr>
              <a:defRPr/>
            </a:pPr>
            <a:fld id="{A878D338-619B-4859-8CAD-664312F952F3}" type="datetimeFigureOut">
              <a:rPr lang="en-US"/>
              <a:pPr>
                <a:defRPr/>
              </a:pPr>
              <a:t>1/17/11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hangingPunct="1">
              <a:defRPr sz="1200" b="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eaLnBrk="1" hangingPunct="1">
              <a:defRPr sz="1200" b="0"/>
            </a:lvl1pPr>
          </a:lstStyle>
          <a:p>
            <a:pPr>
              <a:defRPr/>
            </a:pPr>
            <a:fld id="{C447A869-C55E-4E77-9CBA-EED73CF7232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52226" name="Group 2"/>
          <p:cNvGrpSpPr>
            <a:grpSpLocks/>
          </p:cNvGrpSpPr>
          <p:nvPr/>
        </p:nvGrpSpPr>
        <p:grpSpPr bwMode="auto">
          <a:xfrm>
            <a:off x="0" y="927100"/>
            <a:ext cx="8991600" cy="4495800"/>
            <a:chOff x="0" y="584"/>
            <a:chExt cx="5664" cy="2832"/>
          </a:xfrm>
        </p:grpSpPr>
        <p:sp>
          <p:nvSpPr>
            <p:cNvPr id="52227"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p:spPr>
          <p:txBody>
            <a:bodyPr wrap="none" anchor="ctr"/>
            <a:lstStyle/>
            <a:p>
              <a:pPr algn="ctr" eaLnBrk="1" hangingPunct="1"/>
              <a:endParaRPr lang="en-US" sz="2400" b="0">
                <a:latin typeface="Times New Roman" pitchFamily="18" charset="0"/>
              </a:endParaRPr>
            </a:p>
          </p:txBody>
        </p:sp>
        <p:sp>
          <p:nvSpPr>
            <p:cNvPr id="52228"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p:spPr>
          <p:txBody>
            <a:bodyPr wrap="none" anchor="ctr"/>
            <a:lstStyle/>
            <a:p>
              <a:pPr algn="ctr" eaLnBrk="1" hangingPunct="1"/>
              <a:endParaRPr lang="en-US" sz="2400" b="0">
                <a:latin typeface="Times New Roman" pitchFamily="18" charset="0"/>
              </a:endParaRPr>
            </a:p>
          </p:txBody>
        </p:sp>
        <p:sp>
          <p:nvSpPr>
            <p:cNvPr id="52229" name="AutoShape 5"/>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4416" y="0"/>
                </a:cxn>
                <a:cxn ang="0">
                  <a:pos x="4917" y="500"/>
                </a:cxn>
                <a:cxn ang="0">
                  <a:pos x="4417" y="1000"/>
                </a:cxn>
                <a:cxn ang="0">
                  <a:pos x="0" y="1000"/>
                </a:cxn>
              </a:cxnLst>
              <a:rect l="T0" t="T1" r="T2" b="T3"/>
              <a:pathLst>
                <a:path w="4917" h="1000">
                  <a:moveTo>
                    <a:pt x="0" y="0"/>
                  </a:moveTo>
                  <a:lnTo>
                    <a:pt x="4416" y="0"/>
                  </a:lnTo>
                  <a:cubicBezTo>
                    <a:pt x="4693" y="0"/>
                    <a:pt x="4917" y="223"/>
                    <a:pt x="4917" y="500"/>
                  </a:cubicBezTo>
                  <a:cubicBezTo>
                    <a:pt x="4917" y="776"/>
                    <a:pt x="4693" y="999"/>
                    <a:pt x="4417" y="1000"/>
                  </a:cubicBezTo>
                  <a:lnTo>
                    <a:pt x="0" y="1000"/>
                  </a:lnTo>
                  <a:close/>
                </a:path>
              </a:pathLst>
            </a:custGeom>
            <a:solidFill>
              <a:schemeClr val="folHlink"/>
            </a:solidFill>
            <a:ln w="9525">
              <a:noFill/>
              <a:miter lim="800000"/>
              <a:headEnd/>
              <a:tailEnd/>
            </a:ln>
          </p:spPr>
          <p:txBody>
            <a:bodyPr/>
            <a:lstStyle/>
            <a:p>
              <a:pPr eaLnBrk="1" hangingPunct="1"/>
              <a:endParaRPr lang="en-US" sz="2400" b="0">
                <a:latin typeface="Times New Roman" pitchFamily="18" charset="0"/>
              </a:endParaRPr>
            </a:p>
          </p:txBody>
        </p:sp>
        <p:sp>
          <p:nvSpPr>
            <p:cNvPr id="52230" name="Line 6"/>
            <p:cNvSpPr>
              <a:spLocks noChangeShapeType="1"/>
            </p:cNvSpPr>
            <p:nvPr userDrawn="1"/>
          </p:nvSpPr>
          <p:spPr bwMode="auto">
            <a:xfrm>
              <a:off x="0" y="1928"/>
              <a:ext cx="5232" cy="0"/>
            </a:xfrm>
            <a:prstGeom prst="line">
              <a:avLst/>
            </a:prstGeom>
            <a:noFill/>
            <a:ln w="50800">
              <a:solidFill>
                <a:schemeClr val="bg1"/>
              </a:solidFill>
              <a:round/>
              <a:headEnd/>
              <a:tailEnd/>
            </a:ln>
            <a:effectLst/>
          </p:spPr>
          <p:txBody>
            <a:bodyPr/>
            <a:lstStyle/>
            <a:p>
              <a:endParaRPr lang="en-US"/>
            </a:p>
          </p:txBody>
        </p:sp>
      </p:grpSp>
      <p:sp>
        <p:nvSpPr>
          <p:cNvPr id="52231" name="Rectangle 7"/>
          <p:cNvSpPr>
            <a:spLocks noGrp="1" noChangeArrowheads="1"/>
          </p:cNvSpPr>
          <p:nvPr>
            <p:ph type="ctrTitle"/>
          </p:nvPr>
        </p:nvSpPr>
        <p:spPr>
          <a:xfrm>
            <a:off x="228600" y="1427163"/>
            <a:ext cx="8077200" cy="1609725"/>
          </a:xfrm>
        </p:spPr>
        <p:txBody>
          <a:bodyPr/>
          <a:lstStyle>
            <a:lvl1pPr>
              <a:defRPr sz="4600"/>
            </a:lvl1pPr>
          </a:lstStyle>
          <a:p>
            <a:r>
              <a:rPr lang="en-US"/>
              <a:t>Click to edit Master title style</a:t>
            </a:r>
          </a:p>
        </p:txBody>
      </p:sp>
      <p:sp>
        <p:nvSpPr>
          <p:cNvPr id="52232"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en-US"/>
              <a:t>Click to edit Master subtitle style</a:t>
            </a:r>
          </a:p>
        </p:txBody>
      </p:sp>
      <p:sp>
        <p:nvSpPr>
          <p:cNvPr id="52233" name="Rectangle 9"/>
          <p:cNvSpPr>
            <a:spLocks noGrp="1" noChangeArrowheads="1"/>
          </p:cNvSpPr>
          <p:nvPr>
            <p:ph type="dt" sz="half" idx="2"/>
          </p:nvPr>
        </p:nvSpPr>
        <p:spPr>
          <a:xfrm>
            <a:off x="457200" y="6248400"/>
            <a:ext cx="2133600" cy="471488"/>
          </a:xfrm>
        </p:spPr>
        <p:txBody>
          <a:bodyPr/>
          <a:lstStyle>
            <a:lvl1pPr>
              <a:defRPr/>
            </a:lvl1pPr>
          </a:lstStyle>
          <a:p>
            <a:fld id="{1C3007B1-D3D5-4362-8728-6705C295EF94}" type="datetimeFigureOut">
              <a:rPr lang="en-US"/>
              <a:pPr/>
              <a:t>1/17/11</a:t>
            </a:fld>
            <a:endParaRPr lang="en-US"/>
          </a:p>
        </p:txBody>
      </p:sp>
      <p:sp>
        <p:nvSpPr>
          <p:cNvPr id="52234" name="Rectangle 10"/>
          <p:cNvSpPr>
            <a:spLocks noGrp="1" noChangeArrowheads="1"/>
          </p:cNvSpPr>
          <p:nvPr>
            <p:ph type="ftr" sz="quarter" idx="3"/>
          </p:nvPr>
        </p:nvSpPr>
        <p:spPr>
          <a:xfrm>
            <a:off x="3124200" y="6253163"/>
            <a:ext cx="2895600" cy="457200"/>
          </a:xfrm>
        </p:spPr>
        <p:txBody>
          <a:bodyPr/>
          <a:lstStyle>
            <a:lvl1pPr>
              <a:defRPr/>
            </a:lvl1pPr>
          </a:lstStyle>
          <a:p>
            <a:endParaRPr lang="en-US"/>
          </a:p>
        </p:txBody>
      </p:sp>
      <p:sp>
        <p:nvSpPr>
          <p:cNvPr id="52235" name="Rectangle 11"/>
          <p:cNvSpPr>
            <a:spLocks noGrp="1" noChangeArrowheads="1"/>
          </p:cNvSpPr>
          <p:nvPr>
            <p:ph type="sldNum" sz="quarter" idx="4"/>
          </p:nvPr>
        </p:nvSpPr>
        <p:spPr>
          <a:xfrm>
            <a:off x="6553200" y="6248400"/>
            <a:ext cx="2133600" cy="471488"/>
          </a:xfrm>
        </p:spPr>
        <p:txBody>
          <a:bodyPr/>
          <a:lstStyle>
            <a:lvl1pPr>
              <a:defRPr/>
            </a:lvl1pPr>
          </a:lstStyle>
          <a:p>
            <a:fld id="{A4B2DEE1-6568-4806-91D9-39F8BEEF67C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59CF0E8-C72A-4234-846D-FEC930697D1F}" type="datetimeFigureOut">
              <a:rPr lang="en-US"/>
              <a:pPr/>
              <a:t>1/17/11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9F8107-3E2B-4EC9-852F-86A9220AB2E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228600"/>
            <a:ext cx="2084387"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5263" y="228600"/>
            <a:ext cx="61023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22FA8D0-F3F5-4A0A-962D-0138425A428E}" type="datetimeFigureOut">
              <a:rPr lang="en-US"/>
              <a:pPr/>
              <a:t>1/17/11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3C36CE3-AC7E-4864-89F1-7D5D9E1ADD8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9B64F65-EF9F-449D-80AE-E0005AF9A4E3}" type="datetimeFigureOut">
              <a:rPr lang="en-US"/>
              <a:pPr/>
              <a:t>1/17/11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FAB8DB-7A99-492F-95CA-38C09B80A18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200266A-2587-4CCF-AE2E-55B8977F6DB2}" type="datetimeFigureOut">
              <a:rPr lang="en-US"/>
              <a:pPr/>
              <a:t>1/17/11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01F3ECE-B0E8-4C1F-9B34-0283D79947B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2C35CDEF-43D7-4E29-84D8-37DF0A59D991}" type="datetimeFigureOut">
              <a:rPr lang="en-US"/>
              <a:pPr/>
              <a:t>1/17/11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6CDB34C-7ACC-4ED7-A7C1-EB707675753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44B96C15-860E-4A79-B4E2-C653CAE79ACD}" type="datetimeFigureOut">
              <a:rPr lang="en-US"/>
              <a:pPr/>
              <a:t>1/17/11</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D7B16C4-A18E-4050-852A-7B38CA7318F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DE1EE2E0-6D9C-453E-B929-0364F3D2C3D3}" type="datetimeFigureOut">
              <a:rPr lang="en-US"/>
              <a:pPr/>
              <a:t>1/17/11</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8402431-6E6A-4BDF-85DC-72741F5EAD4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059A997-FD33-4585-BFC1-C5136DCFEA1F}" type="datetimeFigureOut">
              <a:rPr lang="en-US"/>
              <a:pPr/>
              <a:t>1/17/11</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9B353CC-F275-4CF4-BCA2-7FDA4BBEF05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2A19497-EF52-45A1-8AA6-53438D761CB2}" type="datetimeFigureOut">
              <a:rPr lang="en-US"/>
              <a:pPr/>
              <a:t>1/17/11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CF74448-243A-4E2B-80AC-875F511CA9A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79340D1-FBB3-46B5-981E-E1247E7F78CB}" type="datetimeFigureOut">
              <a:rPr lang="en-US"/>
              <a:pPr/>
              <a:t>1/17/11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9ABE898-A098-46E8-AE7E-369B1C885A1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grpSp>
        <p:nvGrpSpPr>
          <p:cNvPr id="51202" name="Group 2"/>
          <p:cNvGrpSpPr>
            <a:grpSpLocks/>
          </p:cNvGrpSpPr>
          <p:nvPr/>
        </p:nvGrpSpPr>
        <p:grpSpPr bwMode="auto">
          <a:xfrm>
            <a:off x="0" y="152400"/>
            <a:ext cx="8686800" cy="6096000"/>
            <a:chOff x="0" y="96"/>
            <a:chExt cx="5472" cy="3840"/>
          </a:xfrm>
        </p:grpSpPr>
        <p:sp>
          <p:nvSpPr>
            <p:cNvPr id="51203"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p:spPr>
          <p:txBody>
            <a:bodyPr wrap="none" anchor="ctr"/>
            <a:lstStyle/>
            <a:p>
              <a:pPr algn="ctr" eaLnBrk="1" hangingPunct="1"/>
              <a:endParaRPr lang="en-US" sz="2400" b="0">
                <a:latin typeface="Times New Roman" pitchFamily="18" charset="0"/>
              </a:endParaRPr>
            </a:p>
          </p:txBody>
        </p:sp>
        <p:sp>
          <p:nvSpPr>
            <p:cNvPr id="51204" name="AutoShape 4"/>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6499" y="0"/>
                </a:cxn>
                <a:cxn ang="0">
                  <a:pos x="7000" y="500"/>
                </a:cxn>
                <a:cxn ang="0">
                  <a:pos x="6500" y="1000"/>
                </a:cxn>
                <a:cxn ang="0">
                  <a:pos x="0" y="1000"/>
                </a:cxn>
              </a:cxnLst>
              <a:rect l="T0" t="T1" r="T2" b="T3"/>
              <a:pathLst>
                <a:path w="7000" h="1000">
                  <a:moveTo>
                    <a:pt x="0" y="0"/>
                  </a:moveTo>
                  <a:lnTo>
                    <a:pt x="6499" y="0"/>
                  </a:lnTo>
                  <a:cubicBezTo>
                    <a:pt x="6776" y="0"/>
                    <a:pt x="7000" y="223"/>
                    <a:pt x="7000" y="500"/>
                  </a:cubicBezTo>
                  <a:cubicBezTo>
                    <a:pt x="7000" y="776"/>
                    <a:pt x="6776" y="999"/>
                    <a:pt x="6500" y="1000"/>
                  </a:cubicBezTo>
                  <a:lnTo>
                    <a:pt x="0" y="1000"/>
                  </a:lnTo>
                  <a:close/>
                </a:path>
              </a:pathLst>
            </a:custGeom>
            <a:solidFill>
              <a:schemeClr val="folHlink"/>
            </a:solidFill>
            <a:ln w="9525">
              <a:noFill/>
              <a:miter lim="800000"/>
              <a:headEnd/>
              <a:tailEnd/>
            </a:ln>
          </p:spPr>
          <p:txBody>
            <a:bodyPr/>
            <a:lstStyle/>
            <a:p>
              <a:pPr eaLnBrk="1" hangingPunct="1"/>
              <a:endParaRPr lang="en-US" sz="2400" b="0">
                <a:latin typeface="Times New Roman" pitchFamily="18" charset="0"/>
              </a:endParaRPr>
            </a:p>
          </p:txBody>
        </p:sp>
        <p:sp>
          <p:nvSpPr>
            <p:cNvPr id="51205" name="Line 5"/>
            <p:cNvSpPr>
              <a:spLocks noChangeShapeType="1"/>
            </p:cNvSpPr>
            <p:nvPr/>
          </p:nvSpPr>
          <p:spPr bwMode="auto">
            <a:xfrm>
              <a:off x="0" y="768"/>
              <a:ext cx="5088" cy="0"/>
            </a:xfrm>
            <a:prstGeom prst="line">
              <a:avLst/>
            </a:prstGeom>
            <a:noFill/>
            <a:ln w="38100">
              <a:solidFill>
                <a:schemeClr val="bg1"/>
              </a:solidFill>
              <a:round/>
              <a:headEnd/>
              <a:tailEnd/>
            </a:ln>
            <a:effectLst/>
          </p:spPr>
          <p:txBody>
            <a:bodyPr/>
            <a:lstStyle/>
            <a:p>
              <a:endParaRPr lang="en-US"/>
            </a:p>
          </p:txBody>
        </p:sp>
      </p:grpSp>
      <p:sp>
        <p:nvSpPr>
          <p:cNvPr id="51206"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07"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0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vl1pPr>
          </a:lstStyle>
          <a:p>
            <a:fld id="{69DD3720-CC96-41F5-AEE5-7E3A374C10B9}" type="datetimeFigureOut">
              <a:rPr lang="en-US"/>
              <a:pPr/>
              <a:t>1/17/11</a:t>
            </a:fld>
            <a:endParaRPr lang="en-US"/>
          </a:p>
        </p:txBody>
      </p:sp>
      <p:sp>
        <p:nvSpPr>
          <p:cNvPr id="5120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b="0"/>
            </a:lvl1pPr>
          </a:lstStyle>
          <a:p>
            <a:endParaRPr lang="en-US"/>
          </a:p>
        </p:txBody>
      </p:sp>
      <p:sp>
        <p:nvSpPr>
          <p:cNvPr id="5121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atin typeface="Arial Black" pitchFamily="34" charset="0"/>
              </a:defRPr>
            </a:lvl1pPr>
          </a:lstStyle>
          <a:p>
            <a:fld id="{68165E3F-05A4-41E1-BD80-DB671FD77C8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charset="0"/>
        </a:defRPr>
      </a:lvl2pPr>
      <a:lvl3pPr algn="l" rtl="0" fontAlgn="base">
        <a:spcBef>
          <a:spcPct val="0"/>
        </a:spcBef>
        <a:spcAft>
          <a:spcPct val="0"/>
        </a:spcAft>
        <a:defRPr sz="4200">
          <a:solidFill>
            <a:schemeClr val="tx2"/>
          </a:solidFill>
          <a:latin typeface="Arial" charset="0"/>
        </a:defRPr>
      </a:lvl3pPr>
      <a:lvl4pPr algn="l" rtl="0" fontAlgn="base">
        <a:spcBef>
          <a:spcPct val="0"/>
        </a:spcBef>
        <a:spcAft>
          <a:spcPct val="0"/>
        </a:spcAft>
        <a:defRPr sz="4200">
          <a:solidFill>
            <a:schemeClr val="tx2"/>
          </a:solidFill>
          <a:latin typeface="Arial" charset="0"/>
        </a:defRPr>
      </a:lvl4pPr>
      <a:lvl5pPr algn="l" rtl="0" fontAlgn="base">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fontAlgn="base">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609600" y="3886200"/>
            <a:ext cx="7766050" cy="1676400"/>
          </a:xfrm>
          <a:solidFill>
            <a:schemeClr val="accent1">
              <a:lumMod val="20000"/>
              <a:lumOff val="80000"/>
            </a:schemeClr>
          </a:solidFill>
          <a:ln w="57150">
            <a:solidFill>
              <a:schemeClr val="accent1">
                <a:lumMod val="75000"/>
              </a:schemeClr>
            </a:solidFill>
          </a:ln>
        </p:spPr>
        <p:txBody>
          <a:bodyPr>
            <a:noAutofit/>
          </a:bodyPr>
          <a:lstStyle/>
          <a:p>
            <a:pPr marL="0" indent="0">
              <a:buFont typeface="Wingdings" pitchFamily="2" charset="2"/>
              <a:buNone/>
            </a:pPr>
            <a:r>
              <a:rPr lang="en-US" sz="4000" b="1">
                <a:solidFill>
                  <a:srgbClr val="181848"/>
                </a:solidFill>
                <a:cs typeface="Arial" charset="0"/>
              </a:rPr>
              <a:t>FPRA’s highest credential……. </a:t>
            </a:r>
          </a:p>
          <a:p>
            <a:pPr marL="0" indent="0">
              <a:buFont typeface="Wingdings" pitchFamily="2" charset="2"/>
              <a:buNone/>
            </a:pPr>
            <a:r>
              <a:rPr lang="en-US" sz="4000" b="1">
                <a:solidFill>
                  <a:srgbClr val="181848"/>
                </a:solidFill>
                <a:cs typeface="Arial" charset="0"/>
              </a:rPr>
              <a:t>Your greatest opportunity</a:t>
            </a:r>
          </a:p>
          <a:p>
            <a:pPr marL="0" indent="0">
              <a:buFont typeface="Wingdings" pitchFamily="2" charset="2"/>
              <a:buNone/>
            </a:pPr>
            <a:endParaRPr lang="en-US" sz="2800">
              <a:solidFill>
                <a:srgbClr val="898989"/>
              </a:solidFill>
              <a:cs typeface="Arial" charset="0"/>
            </a:endParaRPr>
          </a:p>
        </p:txBody>
      </p:sp>
      <p:pic>
        <p:nvPicPr>
          <p:cNvPr id="2051" name="Picture 3" descr="cprc.tif"/>
          <p:cNvPicPr>
            <a:picLocks noChangeAspect="1"/>
          </p:cNvPicPr>
          <p:nvPr/>
        </p:nvPicPr>
        <p:blipFill>
          <a:blip r:embed="rId2" cstate="print"/>
          <a:srcRect/>
          <a:stretch>
            <a:fillRect/>
          </a:stretch>
        </p:blipFill>
        <p:spPr bwMode="auto">
          <a:xfrm>
            <a:off x="1295400" y="1438275"/>
            <a:ext cx="5562600" cy="2298700"/>
          </a:xfrm>
          <a:prstGeom prst="rect">
            <a:avLst/>
          </a:prstGeom>
          <a:noFill/>
          <a:ln w="9525">
            <a:noFill/>
            <a:miter lim="800000"/>
            <a:headEnd/>
            <a:tailEnd/>
          </a:ln>
        </p:spPr>
      </p:pic>
      <p:sp>
        <p:nvSpPr>
          <p:cNvPr id="2053" name="Text Box 5"/>
          <p:cNvSpPr txBox="1">
            <a:spLocks noChangeArrowheads="1"/>
          </p:cNvSpPr>
          <p:nvPr/>
        </p:nvSpPr>
        <p:spPr bwMode="auto">
          <a:xfrm>
            <a:off x="228600" y="457200"/>
            <a:ext cx="8077200" cy="457200"/>
          </a:xfrm>
          <a:prstGeom prst="rect">
            <a:avLst/>
          </a:prstGeom>
          <a:noFill/>
          <a:ln w="9525">
            <a:noFill/>
            <a:miter lim="800000"/>
            <a:headEnd/>
            <a:tailEnd/>
          </a:ln>
          <a:effectLst/>
        </p:spPr>
        <p:txBody>
          <a:bodyPr>
            <a:spAutoFit/>
          </a:bodyPr>
          <a:lstStyle/>
          <a:p>
            <a:pPr>
              <a:spcBef>
                <a:spcPct val="50000"/>
              </a:spcBef>
            </a:pPr>
            <a:r>
              <a:rPr lang="en-US" sz="2400" b="0" dirty="0">
                <a:solidFill>
                  <a:schemeClr val="bg1"/>
                </a:solidFill>
              </a:rPr>
              <a:t>How Competitive Are </a:t>
            </a:r>
            <a:r>
              <a:rPr lang="en-US" sz="2400" dirty="0">
                <a:solidFill>
                  <a:schemeClr val="bg1"/>
                </a:solidFill>
              </a:rPr>
              <a:t>YOU</a:t>
            </a:r>
            <a:r>
              <a:rPr lang="en-US" sz="2400" b="0" dirty="0">
                <a:solidFill>
                  <a:schemeClr val="bg1"/>
                </a:solidFill>
              </a:rPr>
              <a:t> in Today’s Marketplace?</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195263" y="311150"/>
            <a:ext cx="8015287" cy="755650"/>
          </a:xfrm>
        </p:spPr>
        <p:txBody>
          <a:bodyPr/>
          <a:lstStyle/>
          <a:p>
            <a:r>
              <a:rPr lang="en-US" sz="4400" b="1" dirty="0">
                <a:solidFill>
                  <a:schemeClr val="bg1"/>
                </a:solidFill>
              </a:rPr>
              <a:t>CPRC - The Written Exam</a:t>
            </a:r>
          </a:p>
        </p:txBody>
      </p:sp>
      <p:sp>
        <p:nvSpPr>
          <p:cNvPr id="10243" name="Content Placeholder 2"/>
          <p:cNvSpPr>
            <a:spLocks noGrp="1"/>
          </p:cNvSpPr>
          <p:nvPr>
            <p:ph idx="4294967295"/>
          </p:nvPr>
        </p:nvSpPr>
        <p:spPr>
          <a:xfrm>
            <a:off x="457200" y="1447800"/>
            <a:ext cx="8229600" cy="4876800"/>
          </a:xfrm>
        </p:spPr>
        <p:txBody>
          <a:bodyPr/>
          <a:lstStyle/>
          <a:p>
            <a:pPr>
              <a:lnSpc>
                <a:spcPct val="150000"/>
              </a:lnSpc>
              <a:spcBef>
                <a:spcPts val="0"/>
              </a:spcBef>
              <a:spcAft>
                <a:spcPts val="0"/>
              </a:spcAft>
            </a:pPr>
            <a:r>
              <a:rPr lang="en-US" sz="2300" b="1" dirty="0">
                <a:solidFill>
                  <a:srgbClr val="181848"/>
                </a:solidFill>
                <a:cs typeface="Arial" charset="0"/>
              </a:rPr>
              <a:t>A total of approximately six hours (including one hour for lunch) is allotted for the exam.</a:t>
            </a:r>
          </a:p>
          <a:p>
            <a:pPr>
              <a:lnSpc>
                <a:spcPct val="150000"/>
              </a:lnSpc>
              <a:spcBef>
                <a:spcPts val="0"/>
              </a:spcBef>
              <a:spcAft>
                <a:spcPts val="0"/>
              </a:spcAft>
            </a:pPr>
            <a:r>
              <a:rPr lang="en-US" sz="2300" b="1" dirty="0" smtClean="0">
                <a:solidFill>
                  <a:srgbClr val="181848"/>
                </a:solidFill>
                <a:cs typeface="Arial" charset="0"/>
              </a:rPr>
              <a:t>Total </a:t>
            </a:r>
            <a:r>
              <a:rPr lang="en-US" sz="2300" b="1" dirty="0">
                <a:solidFill>
                  <a:srgbClr val="181848"/>
                </a:solidFill>
                <a:cs typeface="Arial" charset="0"/>
              </a:rPr>
              <a:t>points possible</a:t>
            </a:r>
            <a:r>
              <a:rPr lang="en-US" sz="2300" b="1" dirty="0" smtClean="0">
                <a:solidFill>
                  <a:srgbClr val="181848"/>
                </a:solidFill>
                <a:cs typeface="Arial" charset="0"/>
              </a:rPr>
              <a:t> is 310</a:t>
            </a:r>
            <a:r>
              <a:rPr lang="en-US" sz="2300" b="1" dirty="0">
                <a:solidFill>
                  <a:srgbClr val="181848"/>
                </a:solidFill>
                <a:cs typeface="Arial" charset="0"/>
              </a:rPr>
              <a:t>. A score of 217 points (70%) or greater is required to pass. </a:t>
            </a:r>
          </a:p>
          <a:p>
            <a:pPr>
              <a:lnSpc>
                <a:spcPct val="150000"/>
              </a:lnSpc>
              <a:spcBef>
                <a:spcPts val="0"/>
              </a:spcBef>
              <a:spcAft>
                <a:spcPts val="0"/>
              </a:spcAft>
            </a:pPr>
            <a:r>
              <a:rPr lang="en-US" sz="2300" b="1" dirty="0">
                <a:solidFill>
                  <a:srgbClr val="181848"/>
                </a:solidFill>
                <a:cs typeface="Arial" charset="0"/>
              </a:rPr>
              <a:t>Candidates will be identified by a code, not by name, to protect their privacy.</a:t>
            </a:r>
          </a:p>
          <a:p>
            <a:pPr>
              <a:lnSpc>
                <a:spcPct val="150000"/>
              </a:lnSpc>
              <a:spcBef>
                <a:spcPts val="0"/>
              </a:spcBef>
              <a:spcAft>
                <a:spcPts val="0"/>
              </a:spcAft>
            </a:pPr>
            <a:r>
              <a:rPr lang="en-US" sz="2300" b="1" dirty="0">
                <a:solidFill>
                  <a:srgbClr val="181848"/>
                </a:solidFill>
                <a:cs typeface="Arial" charset="0"/>
              </a:rPr>
              <a:t>The exam will be graded by two CPRC FPRA members. If there is no agreement on pass or fail, a third will serve as a tie breaker.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solidFill>
            <a:schemeClr val="folHlink"/>
          </a:solidFill>
        </p:spPr>
        <p:txBody>
          <a:bodyPr/>
          <a:lstStyle/>
          <a:p>
            <a:r>
              <a:rPr lang="en-US" sz="4400" b="1" dirty="0">
                <a:solidFill>
                  <a:schemeClr val="bg1"/>
                </a:solidFill>
              </a:rPr>
              <a:t>CPRC – The Oral Exam</a:t>
            </a:r>
          </a:p>
        </p:txBody>
      </p:sp>
      <p:sp>
        <p:nvSpPr>
          <p:cNvPr id="22531" name="Content Placeholder 2"/>
          <p:cNvSpPr>
            <a:spLocks noGrp="1"/>
          </p:cNvSpPr>
          <p:nvPr>
            <p:ph idx="4294967295"/>
          </p:nvPr>
        </p:nvSpPr>
        <p:spPr>
          <a:xfrm>
            <a:off x="609600" y="1447800"/>
            <a:ext cx="7772400" cy="4495800"/>
          </a:xfrm>
          <a:solidFill>
            <a:schemeClr val="bg1"/>
          </a:solidFill>
        </p:spPr>
        <p:txBody>
          <a:bodyPr/>
          <a:lstStyle/>
          <a:p>
            <a:pPr>
              <a:lnSpc>
                <a:spcPct val="140000"/>
              </a:lnSpc>
            </a:pPr>
            <a:r>
              <a:rPr lang="en-US" sz="2800" b="1" dirty="0">
                <a:solidFill>
                  <a:srgbClr val="181848"/>
                </a:solidFill>
              </a:rPr>
              <a:t>The oral exam is designed to evaluate the knowledge, skills and abilities that cannot be evaluated in a written exam, those required to successfully present a public relations plan and gain acceptance and support from decision makers such as senior management, boards of directors, clients and other stakeholders. </a:t>
            </a:r>
          </a:p>
          <a:p>
            <a:pPr>
              <a:lnSpc>
                <a:spcPct val="90000"/>
              </a:lnSpc>
            </a:pPr>
            <a:endParaRPr lang="en-US" sz="2800" b="1" dirty="0">
              <a:solidFill>
                <a:srgbClr val="181848"/>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p:txBody>
          <a:bodyPr/>
          <a:lstStyle/>
          <a:p>
            <a:r>
              <a:rPr lang="en-US" sz="4400" b="1" dirty="0">
                <a:solidFill>
                  <a:schemeClr val="bg1"/>
                </a:solidFill>
                <a:cs typeface="Arial" charset="0"/>
              </a:rPr>
              <a:t>CPRC – The Oral Exam</a:t>
            </a:r>
          </a:p>
        </p:txBody>
      </p:sp>
      <p:sp>
        <p:nvSpPr>
          <p:cNvPr id="12291" name="Content Placeholder 2"/>
          <p:cNvSpPr>
            <a:spLocks noGrp="1"/>
          </p:cNvSpPr>
          <p:nvPr>
            <p:ph idx="4294967295"/>
          </p:nvPr>
        </p:nvSpPr>
        <p:spPr>
          <a:xfrm>
            <a:off x="457200" y="1600200"/>
            <a:ext cx="8229600" cy="4876800"/>
          </a:xfrm>
        </p:spPr>
        <p:txBody>
          <a:bodyPr/>
          <a:lstStyle/>
          <a:p>
            <a:pPr>
              <a:lnSpc>
                <a:spcPct val="150000"/>
              </a:lnSpc>
            </a:pPr>
            <a:r>
              <a:rPr lang="en-US" sz="2200" b="1" dirty="0">
                <a:solidFill>
                  <a:srgbClr val="181848"/>
                </a:solidFill>
              </a:rPr>
              <a:t>Candidates are required to present a project or program, preferably one that has been recently presented to a client or management.</a:t>
            </a:r>
          </a:p>
          <a:p>
            <a:pPr>
              <a:lnSpc>
                <a:spcPct val="150000"/>
              </a:lnSpc>
            </a:pPr>
            <a:r>
              <a:rPr lang="en-US" sz="2200" b="1" dirty="0">
                <a:solidFill>
                  <a:srgbClr val="181848"/>
                </a:solidFill>
              </a:rPr>
              <a:t>30 minutes is allotted for the oral exam,  including time for Q &amp; A.</a:t>
            </a:r>
          </a:p>
          <a:p>
            <a:pPr>
              <a:lnSpc>
                <a:spcPct val="150000"/>
              </a:lnSpc>
            </a:pPr>
            <a:r>
              <a:rPr lang="en-US" sz="2200" b="1" dirty="0">
                <a:solidFill>
                  <a:srgbClr val="181848"/>
                </a:solidFill>
              </a:rPr>
              <a:t>Visual aids may be used, but are not required. If A-V materials were not needed for the original presentation, they do not need to be created for the oral exam</a:t>
            </a:r>
            <a:r>
              <a:rPr lang="en-US" sz="2200" dirty="0">
                <a:solidFill>
                  <a:srgbClr val="181848"/>
                </a:solidFill>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p:txBody>
          <a:bodyPr/>
          <a:lstStyle/>
          <a:p>
            <a:r>
              <a:rPr lang="en-US" sz="4400" b="1" dirty="0">
                <a:solidFill>
                  <a:schemeClr val="bg1"/>
                </a:solidFill>
                <a:cs typeface="Arial" charset="0"/>
              </a:rPr>
              <a:t>CPRC – The Oral Exam</a:t>
            </a:r>
            <a:endParaRPr lang="en-US" sz="4400" b="1" dirty="0">
              <a:solidFill>
                <a:schemeClr val="bg1"/>
              </a:solidFill>
            </a:endParaRPr>
          </a:p>
        </p:txBody>
      </p:sp>
      <p:sp>
        <p:nvSpPr>
          <p:cNvPr id="13315" name="Content Placeholder 2"/>
          <p:cNvSpPr>
            <a:spLocks noGrp="1"/>
          </p:cNvSpPr>
          <p:nvPr>
            <p:ph idx="4294967295"/>
          </p:nvPr>
        </p:nvSpPr>
        <p:spPr>
          <a:xfrm>
            <a:off x="457200" y="1524000"/>
            <a:ext cx="8001000" cy="4191000"/>
          </a:xfrm>
        </p:spPr>
        <p:txBody>
          <a:bodyPr/>
          <a:lstStyle/>
          <a:p>
            <a:pPr>
              <a:lnSpc>
                <a:spcPct val="150000"/>
              </a:lnSpc>
            </a:pPr>
            <a:r>
              <a:rPr lang="en-US" sz="2200" b="1" dirty="0">
                <a:solidFill>
                  <a:srgbClr val="181848"/>
                </a:solidFill>
              </a:rPr>
              <a:t>Items evaluated are the introduction, transition, body, conclusion, delivery, effectiveness and overall impression. </a:t>
            </a:r>
          </a:p>
          <a:p>
            <a:pPr>
              <a:lnSpc>
                <a:spcPct val="150000"/>
              </a:lnSpc>
            </a:pPr>
            <a:r>
              <a:rPr lang="en-US" sz="2200" b="1" dirty="0">
                <a:solidFill>
                  <a:srgbClr val="181848"/>
                </a:solidFill>
              </a:rPr>
              <a:t>30 minutes is allotted for the oral exam,</a:t>
            </a:r>
            <a:r>
              <a:rPr lang="en-US" sz="2200" b="1" dirty="0" smtClean="0">
                <a:solidFill>
                  <a:srgbClr val="181848"/>
                </a:solidFill>
              </a:rPr>
              <a:t> including </a:t>
            </a:r>
            <a:r>
              <a:rPr lang="en-US" sz="2200" b="1" dirty="0">
                <a:solidFill>
                  <a:srgbClr val="181848"/>
                </a:solidFill>
              </a:rPr>
              <a:t>time for Q &amp; A.</a:t>
            </a:r>
          </a:p>
          <a:p>
            <a:pPr>
              <a:lnSpc>
                <a:spcPct val="150000"/>
              </a:lnSpc>
            </a:pPr>
            <a:r>
              <a:rPr lang="en-US" sz="2200" b="1" dirty="0">
                <a:solidFill>
                  <a:srgbClr val="181848"/>
                </a:solidFill>
              </a:rPr>
              <a:t>The presentation is made to a panel of three CPRC FPRA members. </a:t>
            </a:r>
            <a:r>
              <a:rPr lang="en-US" sz="2200" b="1" dirty="0" smtClean="0">
                <a:solidFill>
                  <a:srgbClr val="181848"/>
                </a:solidFill>
                <a:cs typeface="Arial" charset="0"/>
              </a:rPr>
              <a:t>Total </a:t>
            </a:r>
            <a:r>
              <a:rPr lang="en-US" sz="2200" b="1" dirty="0">
                <a:solidFill>
                  <a:srgbClr val="181848"/>
                </a:solidFill>
                <a:cs typeface="Arial" charset="0"/>
              </a:rPr>
              <a:t>points possible on the oral exam</a:t>
            </a:r>
            <a:r>
              <a:rPr lang="en-US" sz="2200" b="1" dirty="0" smtClean="0">
                <a:solidFill>
                  <a:srgbClr val="181848"/>
                </a:solidFill>
                <a:cs typeface="Arial" charset="0"/>
              </a:rPr>
              <a:t> is 35</a:t>
            </a:r>
            <a:r>
              <a:rPr lang="en-US" sz="2200" b="1" dirty="0">
                <a:solidFill>
                  <a:srgbClr val="181848"/>
                </a:solidFill>
                <a:cs typeface="Arial" charset="0"/>
              </a:rPr>
              <a:t>. A score of 24.5 points (70%) or greater is required to pass.</a:t>
            </a:r>
            <a:r>
              <a:rPr lang="en-US" sz="2200" b="1" dirty="0">
                <a:cs typeface="Arial" charset="0"/>
              </a:rPr>
              <a:t> </a:t>
            </a:r>
          </a:p>
          <a:p>
            <a:endParaRPr lang="en-US" b="1" dirty="0"/>
          </a:p>
          <a:p>
            <a:pPr>
              <a:buFont typeface="Wingdings 2" pitchFamily="18" charset="2"/>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p:txBody>
          <a:bodyPr/>
          <a:lstStyle/>
          <a:p>
            <a:r>
              <a:rPr lang="en-US" sz="4000" b="1" dirty="0">
                <a:solidFill>
                  <a:schemeClr val="bg1"/>
                </a:solidFill>
              </a:rPr>
              <a:t>CPRC – How</a:t>
            </a:r>
            <a:r>
              <a:rPr lang="en-US" sz="4000" b="1" dirty="0" smtClean="0">
                <a:solidFill>
                  <a:schemeClr val="bg1"/>
                </a:solidFill>
              </a:rPr>
              <a:t> Should I </a:t>
            </a:r>
            <a:r>
              <a:rPr lang="en-US" sz="4000" b="1" dirty="0">
                <a:solidFill>
                  <a:schemeClr val="bg1"/>
                </a:solidFill>
              </a:rPr>
              <a:t>Prepare?</a:t>
            </a:r>
          </a:p>
        </p:txBody>
      </p:sp>
      <p:sp>
        <p:nvSpPr>
          <p:cNvPr id="14339" name="Content Placeholder 2"/>
          <p:cNvSpPr>
            <a:spLocks noGrp="1"/>
          </p:cNvSpPr>
          <p:nvPr>
            <p:ph idx="4294967295"/>
          </p:nvPr>
        </p:nvSpPr>
        <p:spPr/>
        <p:txBody>
          <a:bodyPr/>
          <a:lstStyle/>
          <a:p>
            <a:pPr>
              <a:lnSpc>
                <a:spcPct val="140000"/>
              </a:lnSpc>
            </a:pPr>
            <a:r>
              <a:rPr lang="en-US" b="1" dirty="0">
                <a:solidFill>
                  <a:srgbClr val="181848"/>
                </a:solidFill>
              </a:rPr>
              <a:t>Form</a:t>
            </a:r>
            <a:r>
              <a:rPr lang="en-US" b="1" dirty="0" smtClean="0">
                <a:solidFill>
                  <a:srgbClr val="181848"/>
                </a:solidFill>
              </a:rPr>
              <a:t> a study group </a:t>
            </a:r>
            <a:r>
              <a:rPr lang="en-US" b="1" dirty="0">
                <a:solidFill>
                  <a:srgbClr val="181848"/>
                </a:solidFill>
              </a:rPr>
              <a:t>to tap into the knowledge of fellow FPRA members</a:t>
            </a:r>
          </a:p>
          <a:p>
            <a:pPr>
              <a:lnSpc>
                <a:spcPct val="140000"/>
              </a:lnSpc>
            </a:pPr>
            <a:r>
              <a:rPr lang="en-US" b="1" dirty="0">
                <a:solidFill>
                  <a:srgbClr val="181848"/>
                </a:solidFill>
              </a:rPr>
              <a:t>Review PR case study books</a:t>
            </a:r>
          </a:p>
          <a:p>
            <a:pPr>
              <a:lnSpc>
                <a:spcPct val="140000"/>
              </a:lnSpc>
            </a:pPr>
            <a:r>
              <a:rPr lang="en-US" b="1" dirty="0">
                <a:solidFill>
                  <a:srgbClr val="181848"/>
                </a:solidFill>
              </a:rPr>
              <a:t>Review winning Golden Image entries posted on </a:t>
            </a:r>
            <a:r>
              <a:rPr lang="en-US" b="1" dirty="0" err="1">
                <a:solidFill>
                  <a:srgbClr val="181848"/>
                </a:solidFill>
              </a:rPr>
              <a:t>www.fpra.org</a:t>
            </a:r>
            <a:endParaRPr lang="en-US" b="1" dirty="0">
              <a:solidFill>
                <a:srgbClr val="181848"/>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p:txBody>
          <a:bodyPr/>
          <a:lstStyle/>
          <a:p>
            <a:r>
              <a:rPr lang="en-US" sz="4400" b="1" dirty="0">
                <a:solidFill>
                  <a:schemeClr val="bg1"/>
                </a:solidFill>
              </a:rPr>
              <a:t>CPRC –The Process</a:t>
            </a:r>
          </a:p>
        </p:txBody>
      </p:sp>
      <p:sp>
        <p:nvSpPr>
          <p:cNvPr id="15363" name="Content Placeholder 2"/>
          <p:cNvSpPr>
            <a:spLocks noGrp="1"/>
          </p:cNvSpPr>
          <p:nvPr>
            <p:ph idx="4294967295"/>
          </p:nvPr>
        </p:nvSpPr>
        <p:spPr/>
        <p:txBody>
          <a:bodyPr/>
          <a:lstStyle/>
          <a:p>
            <a:pPr>
              <a:lnSpc>
                <a:spcPct val="140000"/>
              </a:lnSpc>
            </a:pPr>
            <a:r>
              <a:rPr lang="en-US" sz="2400" b="1">
                <a:solidFill>
                  <a:srgbClr val="181848"/>
                </a:solidFill>
              </a:rPr>
              <a:t>Send your completed application to the State Office along with payment</a:t>
            </a:r>
          </a:p>
          <a:p>
            <a:pPr>
              <a:lnSpc>
                <a:spcPct val="140000"/>
              </a:lnSpc>
            </a:pPr>
            <a:r>
              <a:rPr lang="en-US" sz="2400" b="1">
                <a:solidFill>
                  <a:srgbClr val="181848"/>
                </a:solidFill>
              </a:rPr>
              <a:t>Notify your local Accreditation and Certification Chair of your intent to sit for the exam</a:t>
            </a:r>
          </a:p>
          <a:p>
            <a:pPr>
              <a:lnSpc>
                <a:spcPct val="140000"/>
              </a:lnSpc>
            </a:pPr>
            <a:r>
              <a:rPr lang="en-US" sz="2400" b="1">
                <a:solidFill>
                  <a:srgbClr val="181848"/>
                </a:solidFill>
              </a:rPr>
              <a:t>Your local Accreditation and Certification Chair will arrange dates, times and locations that are convenient for you, a proctor for the written exam and panelists for the oral exam.</a:t>
            </a:r>
          </a:p>
          <a:p>
            <a:pPr>
              <a:lnSpc>
                <a:spcPct val="140000"/>
              </a:lnSpc>
            </a:pPr>
            <a:endParaRPr lang="en-US" sz="24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p:txBody>
          <a:bodyPr/>
          <a:lstStyle/>
          <a:p>
            <a:r>
              <a:rPr lang="en-US" sz="4400" b="1" dirty="0">
                <a:solidFill>
                  <a:schemeClr val="bg1"/>
                </a:solidFill>
              </a:rPr>
              <a:t>CPRC – My Results</a:t>
            </a:r>
          </a:p>
        </p:txBody>
      </p:sp>
      <p:sp>
        <p:nvSpPr>
          <p:cNvPr id="16387" name="Content Placeholder 2"/>
          <p:cNvSpPr>
            <a:spLocks noGrp="1"/>
          </p:cNvSpPr>
          <p:nvPr>
            <p:ph idx="4294967295"/>
          </p:nvPr>
        </p:nvSpPr>
        <p:spPr/>
        <p:txBody>
          <a:bodyPr/>
          <a:lstStyle/>
          <a:p>
            <a:pPr>
              <a:lnSpc>
                <a:spcPct val="140000"/>
              </a:lnSpc>
            </a:pPr>
            <a:r>
              <a:rPr lang="en-US" sz="2800" b="1" dirty="0" smtClean="0">
                <a:solidFill>
                  <a:srgbClr val="181848"/>
                </a:solidFill>
              </a:rPr>
              <a:t>The </a:t>
            </a:r>
            <a:r>
              <a:rPr lang="en-US" sz="2800" b="1" dirty="0">
                <a:solidFill>
                  <a:srgbClr val="181848"/>
                </a:solidFill>
              </a:rPr>
              <a:t>State</a:t>
            </a:r>
            <a:r>
              <a:rPr lang="en-US" sz="2800" b="1" dirty="0" smtClean="0">
                <a:solidFill>
                  <a:srgbClr val="181848"/>
                </a:solidFill>
              </a:rPr>
              <a:t> Office </a:t>
            </a:r>
            <a:r>
              <a:rPr lang="en-US" sz="2800" b="1" dirty="0">
                <a:solidFill>
                  <a:srgbClr val="181848"/>
                </a:solidFill>
              </a:rPr>
              <a:t>strives for a two-week turnaround. However, depending on the number of candidates at any one time and the availability of graders and panelists, please allow 30 days.</a:t>
            </a:r>
          </a:p>
          <a:p>
            <a:pPr>
              <a:lnSpc>
                <a:spcPct val="140000"/>
              </a:lnSpc>
            </a:pPr>
            <a:r>
              <a:rPr lang="en-US" sz="2800" b="1" dirty="0">
                <a:solidFill>
                  <a:srgbClr val="181848"/>
                </a:solidFill>
              </a:rPr>
              <a:t>We know this is important to you and will communicate with you in a timely manner.</a:t>
            </a:r>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p:txBody>
          <a:bodyPr/>
          <a:lstStyle/>
          <a:p>
            <a:r>
              <a:rPr lang="en-US" b="1" dirty="0">
                <a:solidFill>
                  <a:schemeClr val="bg1"/>
                </a:solidFill>
              </a:rPr>
              <a:t>CPRC – What if I Don’t Pass?</a:t>
            </a:r>
          </a:p>
        </p:txBody>
      </p:sp>
      <p:sp>
        <p:nvSpPr>
          <p:cNvPr id="17411" name="Content Placeholder 2"/>
          <p:cNvSpPr>
            <a:spLocks noGrp="1"/>
          </p:cNvSpPr>
          <p:nvPr>
            <p:ph idx="4294967295"/>
          </p:nvPr>
        </p:nvSpPr>
        <p:spPr/>
        <p:txBody>
          <a:bodyPr/>
          <a:lstStyle/>
          <a:p>
            <a:pPr>
              <a:lnSpc>
                <a:spcPct val="140000"/>
              </a:lnSpc>
            </a:pPr>
            <a:r>
              <a:rPr lang="en-US" sz="2800" b="1">
                <a:solidFill>
                  <a:srgbClr val="181848"/>
                </a:solidFill>
              </a:rPr>
              <a:t>The oral exam may be repeated after 30 days with no charge. </a:t>
            </a:r>
          </a:p>
          <a:p>
            <a:pPr>
              <a:lnSpc>
                <a:spcPct val="140000"/>
              </a:lnSpc>
            </a:pPr>
            <a:r>
              <a:rPr lang="en-US" sz="2800" b="1">
                <a:solidFill>
                  <a:srgbClr val="181848"/>
                </a:solidFill>
              </a:rPr>
              <a:t>The written exam may be repeated after 30 days for a $75 fee.</a:t>
            </a:r>
          </a:p>
          <a:p>
            <a:pPr>
              <a:lnSpc>
                <a:spcPct val="140000"/>
              </a:lnSpc>
            </a:pPr>
            <a:r>
              <a:rPr lang="en-US" sz="2800" b="1">
                <a:solidFill>
                  <a:srgbClr val="181848"/>
                </a:solidFill>
              </a:rPr>
              <a:t>These fees apply only if the retake(s) is/are done within twelve months of the original attempt. Otherwise, full fees will apply.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p:txBody>
          <a:bodyPr/>
          <a:lstStyle/>
          <a:p>
            <a:r>
              <a:rPr lang="en-US" sz="4400" b="1" dirty="0">
                <a:solidFill>
                  <a:schemeClr val="bg1"/>
                </a:solidFill>
              </a:rPr>
              <a:t>CPRC – For More Information</a:t>
            </a:r>
          </a:p>
        </p:txBody>
      </p:sp>
      <p:sp>
        <p:nvSpPr>
          <p:cNvPr id="18435" name="Content Placeholder 2"/>
          <p:cNvSpPr>
            <a:spLocks noGrp="1"/>
          </p:cNvSpPr>
          <p:nvPr>
            <p:ph idx="4294967295"/>
          </p:nvPr>
        </p:nvSpPr>
        <p:spPr/>
        <p:txBody>
          <a:bodyPr/>
          <a:lstStyle/>
          <a:p>
            <a:pPr>
              <a:lnSpc>
                <a:spcPct val="140000"/>
              </a:lnSpc>
            </a:pPr>
            <a:r>
              <a:rPr lang="en-US" sz="2800" b="1" dirty="0">
                <a:solidFill>
                  <a:srgbClr val="181848"/>
                </a:solidFill>
              </a:rPr>
              <a:t>Contact your local Accreditation and Certification Chair</a:t>
            </a:r>
          </a:p>
          <a:p>
            <a:pPr>
              <a:lnSpc>
                <a:spcPct val="140000"/>
              </a:lnSpc>
            </a:pPr>
            <a:r>
              <a:rPr lang="en-US" sz="2800" b="1" dirty="0">
                <a:solidFill>
                  <a:srgbClr val="181848"/>
                </a:solidFill>
              </a:rPr>
              <a:t>Contact the State Office at 941-365-2135 or </a:t>
            </a:r>
            <a:r>
              <a:rPr lang="en-US" sz="2800" b="1" dirty="0" err="1">
                <a:solidFill>
                  <a:srgbClr val="181848"/>
                </a:solidFill>
              </a:rPr>
              <a:t>state@fpra.org</a:t>
            </a:r>
            <a:endParaRPr lang="en-US" sz="2800" b="1" dirty="0">
              <a:solidFill>
                <a:srgbClr val="181848"/>
              </a:solidFill>
            </a:endParaRPr>
          </a:p>
          <a:p>
            <a:pPr>
              <a:lnSpc>
                <a:spcPct val="140000"/>
              </a:lnSpc>
            </a:pPr>
            <a:r>
              <a:rPr lang="en-US" sz="2800" b="1" dirty="0">
                <a:solidFill>
                  <a:srgbClr val="181848"/>
                </a:solidFill>
              </a:rPr>
              <a:t>Contact VP of Accreditation and </a:t>
            </a:r>
            <a:r>
              <a:rPr lang="en-US" sz="2800" b="1" dirty="0" smtClean="0">
                <a:solidFill>
                  <a:srgbClr val="181848"/>
                </a:solidFill>
              </a:rPr>
              <a:t>Certification</a:t>
            </a:r>
            <a:endParaRPr lang="en-US" sz="2800" b="1"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z="4400" b="1" dirty="0"/>
              <a:t>CPRC – Good Luck!</a:t>
            </a:r>
          </a:p>
        </p:txBody>
      </p:sp>
      <p:sp>
        <p:nvSpPr>
          <p:cNvPr id="58371" name="Rectangle 3"/>
          <p:cNvSpPr>
            <a:spLocks noGrp="1" noChangeArrowheads="1"/>
          </p:cNvSpPr>
          <p:nvPr>
            <p:ph type="body" idx="1"/>
          </p:nvPr>
        </p:nvSpPr>
        <p:spPr/>
        <p:txBody>
          <a:bodyPr/>
          <a:lstStyle/>
          <a:p>
            <a:pPr>
              <a:lnSpc>
                <a:spcPct val="150000"/>
              </a:lnSpc>
              <a:spcBef>
                <a:spcPts val="576"/>
              </a:spcBef>
            </a:pPr>
            <a:r>
              <a:rPr lang="en-US" sz="2800" b="1" dirty="0">
                <a:solidFill>
                  <a:srgbClr val="181848"/>
                </a:solidFill>
              </a:rPr>
              <a:t>As always, FPRA is here to support its members and their professional development in any way possible.</a:t>
            </a:r>
          </a:p>
          <a:p>
            <a:pPr>
              <a:lnSpc>
                <a:spcPct val="150000"/>
              </a:lnSpc>
              <a:spcBef>
                <a:spcPts val="576"/>
              </a:spcBef>
            </a:pPr>
            <a:r>
              <a:rPr lang="en-US" sz="2800" b="1" dirty="0">
                <a:solidFill>
                  <a:srgbClr val="181848"/>
                </a:solidFill>
              </a:rPr>
              <a:t>Please let us know how we can help you achieve your goals!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Title 1"/>
          <p:cNvSpPr>
            <a:spLocks noGrp="1"/>
          </p:cNvSpPr>
          <p:nvPr>
            <p:ph type="title" idx="4294967295"/>
          </p:nvPr>
        </p:nvSpPr>
        <p:spPr/>
        <p:txBody>
          <a:bodyPr/>
          <a:lstStyle/>
          <a:p>
            <a:r>
              <a:rPr lang="en-US" sz="4400" b="1" dirty="0">
                <a:cs typeface="Arial" charset="0"/>
              </a:rPr>
              <a:t>CPRC – Why Me?</a:t>
            </a:r>
          </a:p>
        </p:txBody>
      </p:sp>
      <p:sp>
        <p:nvSpPr>
          <p:cNvPr id="3" name="Content Placeholder 2"/>
          <p:cNvSpPr>
            <a:spLocks noGrp="1"/>
          </p:cNvSpPr>
          <p:nvPr>
            <p:ph idx="4294967295"/>
          </p:nvPr>
        </p:nvSpPr>
        <p:spPr/>
        <p:txBody>
          <a:bodyPr>
            <a:normAutofit lnSpcReduction="10000"/>
          </a:bodyPr>
          <a:lstStyle/>
          <a:p>
            <a:pPr marL="273050" indent="-273050">
              <a:lnSpc>
                <a:spcPct val="140000"/>
              </a:lnSpc>
              <a:buFont typeface="Wingdings 2" pitchFamily="18" charset="2"/>
              <a:buChar char=""/>
            </a:pPr>
            <a:r>
              <a:rPr lang="en-US" sz="2800" b="1">
                <a:solidFill>
                  <a:srgbClr val="181848"/>
                </a:solidFill>
                <a:cs typeface="Arial" charset="0"/>
              </a:rPr>
              <a:t>Today’s economic climate means greater competition in the marketplace than ever before……. at all career levels.</a:t>
            </a:r>
          </a:p>
          <a:p>
            <a:pPr marL="273050" indent="-273050">
              <a:lnSpc>
                <a:spcPct val="140000"/>
              </a:lnSpc>
              <a:buFont typeface="Wingdings 2" pitchFamily="18" charset="2"/>
              <a:buChar char=""/>
            </a:pPr>
            <a:r>
              <a:rPr lang="en-US" sz="2800" b="1">
                <a:solidFill>
                  <a:srgbClr val="181848"/>
                </a:solidFill>
                <a:cs typeface="Arial" charset="0"/>
              </a:rPr>
              <a:t>Can you afford NOT to take advantage of this FPRA member benefit?</a:t>
            </a:r>
          </a:p>
          <a:p>
            <a:pPr marL="273050" indent="-273050">
              <a:lnSpc>
                <a:spcPct val="140000"/>
              </a:lnSpc>
              <a:buFont typeface="Wingdings 2" pitchFamily="18" charset="2"/>
              <a:buChar char=""/>
            </a:pPr>
            <a:r>
              <a:rPr lang="en-US" sz="2800" b="1">
                <a:solidFill>
                  <a:srgbClr val="181848"/>
                </a:solidFill>
                <a:cs typeface="Arial" charset="0"/>
              </a:rPr>
              <a:t>CPRC will be a requirement for Counselors’ Network membership as of November 2009.</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Title 1"/>
          <p:cNvSpPr>
            <a:spLocks noGrp="1"/>
          </p:cNvSpPr>
          <p:nvPr>
            <p:ph type="title" idx="4294967295"/>
          </p:nvPr>
        </p:nvSpPr>
        <p:spPr>
          <a:xfrm>
            <a:off x="228600" y="280988"/>
            <a:ext cx="7750175" cy="787400"/>
          </a:xfrm>
        </p:spPr>
        <p:txBody>
          <a:bodyPr/>
          <a:lstStyle/>
          <a:p>
            <a:r>
              <a:rPr lang="en-US" sz="4400" b="1" dirty="0">
                <a:cs typeface="Arial" charset="0"/>
              </a:rPr>
              <a:t>CPRC Says You</a:t>
            </a:r>
            <a:r>
              <a:rPr lang="en-US" sz="4400" b="1" dirty="0" smtClean="0">
                <a:cs typeface="Arial" charset="0"/>
              </a:rPr>
              <a:t>…</a:t>
            </a:r>
            <a:endParaRPr lang="en-US" sz="4400" b="1" dirty="0">
              <a:cs typeface="Arial" charset="0"/>
            </a:endParaRPr>
          </a:p>
        </p:txBody>
      </p:sp>
      <p:sp>
        <p:nvSpPr>
          <p:cNvPr id="54275" name="Content Placeholder 2"/>
          <p:cNvSpPr>
            <a:spLocks noGrp="1"/>
          </p:cNvSpPr>
          <p:nvPr>
            <p:ph idx="4294967295"/>
          </p:nvPr>
        </p:nvSpPr>
        <p:spPr/>
        <p:txBody>
          <a:bodyPr/>
          <a:lstStyle/>
          <a:p>
            <a:pPr>
              <a:lnSpc>
                <a:spcPct val="150000"/>
              </a:lnSpc>
            </a:pPr>
            <a:r>
              <a:rPr lang="en-US" sz="2800" b="1" dirty="0">
                <a:solidFill>
                  <a:srgbClr val="181848"/>
                </a:solidFill>
                <a:cs typeface="Arial" charset="0"/>
              </a:rPr>
              <a:t>Challenge yourself to be among the best</a:t>
            </a:r>
          </a:p>
          <a:p>
            <a:pPr>
              <a:lnSpc>
                <a:spcPct val="150000"/>
              </a:lnSpc>
            </a:pPr>
            <a:r>
              <a:rPr lang="en-US" sz="2800" b="1" dirty="0">
                <a:solidFill>
                  <a:srgbClr val="181848"/>
                </a:solidFill>
                <a:cs typeface="Arial" charset="0"/>
              </a:rPr>
              <a:t>Value professional development</a:t>
            </a:r>
          </a:p>
          <a:p>
            <a:pPr>
              <a:lnSpc>
                <a:spcPct val="150000"/>
              </a:lnSpc>
            </a:pPr>
            <a:r>
              <a:rPr lang="en-US" sz="2800" b="1" dirty="0">
                <a:solidFill>
                  <a:srgbClr val="181848"/>
                </a:solidFill>
                <a:cs typeface="Arial" charset="0"/>
              </a:rPr>
              <a:t>Lead by example</a:t>
            </a:r>
          </a:p>
          <a:p>
            <a:pPr>
              <a:lnSpc>
                <a:spcPct val="150000"/>
              </a:lnSpc>
            </a:pPr>
            <a:r>
              <a:rPr lang="en-US" sz="2800" b="1" dirty="0">
                <a:solidFill>
                  <a:srgbClr val="181848"/>
                </a:solidFill>
                <a:cs typeface="Arial" charset="0"/>
              </a:rPr>
              <a:t>Are one of fewer than 75 Certified Public Relations Counselors in the State of Florida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228600" y="304800"/>
            <a:ext cx="7750175" cy="684212"/>
          </a:xfrm>
        </p:spPr>
        <p:txBody>
          <a:bodyPr>
            <a:noAutofit/>
          </a:bodyPr>
          <a:lstStyle/>
          <a:p>
            <a:r>
              <a:rPr lang="en-US" sz="4400" b="1" dirty="0">
                <a:solidFill>
                  <a:schemeClr val="bg1"/>
                </a:solidFill>
                <a:cs typeface="Arial" charset="0"/>
              </a:rPr>
              <a:t>CPRC – A Wise Investment</a:t>
            </a:r>
          </a:p>
        </p:txBody>
      </p:sp>
      <p:sp>
        <p:nvSpPr>
          <p:cNvPr id="5123" name="Content Placeholder 2"/>
          <p:cNvSpPr>
            <a:spLocks noGrp="1"/>
          </p:cNvSpPr>
          <p:nvPr>
            <p:ph idx="4294967295"/>
          </p:nvPr>
        </p:nvSpPr>
        <p:spPr>
          <a:xfrm>
            <a:off x="609600" y="1676400"/>
            <a:ext cx="8077200" cy="4876800"/>
          </a:xfrm>
        </p:spPr>
        <p:txBody>
          <a:bodyPr/>
          <a:lstStyle/>
          <a:p>
            <a:pPr>
              <a:lnSpc>
                <a:spcPct val="150000"/>
              </a:lnSpc>
            </a:pPr>
            <a:r>
              <a:rPr lang="en-US" sz="2400" b="1" dirty="0">
                <a:solidFill>
                  <a:srgbClr val="181848"/>
                </a:solidFill>
                <a:cs typeface="Arial" charset="0"/>
              </a:rPr>
              <a:t>Many public relations practitioners may find that they do not have the resources (time and money) required for a post graduate degree. </a:t>
            </a:r>
          </a:p>
          <a:p>
            <a:pPr>
              <a:lnSpc>
                <a:spcPct val="150000"/>
              </a:lnSpc>
            </a:pPr>
            <a:r>
              <a:rPr lang="en-US" sz="2400" b="1" dirty="0">
                <a:solidFill>
                  <a:srgbClr val="181848"/>
                </a:solidFill>
                <a:cs typeface="Arial" charset="0"/>
              </a:rPr>
              <a:t>Some may not see the potential for a substantial return on investment. </a:t>
            </a:r>
          </a:p>
          <a:p>
            <a:pPr>
              <a:lnSpc>
                <a:spcPct val="150000"/>
              </a:lnSpc>
            </a:pPr>
            <a:r>
              <a:rPr lang="en-US" sz="2400" b="1" dirty="0">
                <a:solidFill>
                  <a:srgbClr val="181848"/>
                </a:solidFill>
                <a:cs typeface="Arial" charset="0"/>
              </a:rPr>
              <a:t>For $150, considerably less than the cost of many one day seminars, you can earn credentials that can last a lifetime.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Title 1"/>
          <p:cNvSpPr>
            <a:spLocks noGrp="1"/>
          </p:cNvSpPr>
          <p:nvPr>
            <p:ph type="title" idx="4294967295"/>
          </p:nvPr>
        </p:nvSpPr>
        <p:spPr>
          <a:xfrm>
            <a:off x="195263" y="304800"/>
            <a:ext cx="7805737" cy="685800"/>
          </a:xfrm>
          <a:solidFill>
            <a:schemeClr val="folHlink"/>
          </a:solidFill>
        </p:spPr>
        <p:txBody>
          <a:bodyPr/>
          <a:lstStyle/>
          <a:p>
            <a:r>
              <a:rPr lang="en-US" sz="4400" b="1" dirty="0">
                <a:solidFill>
                  <a:schemeClr val="bg1"/>
                </a:solidFill>
                <a:cs typeface="Arial" charset="0"/>
              </a:rPr>
              <a:t>CPRC – What is it?</a:t>
            </a:r>
          </a:p>
        </p:txBody>
      </p:sp>
      <p:sp>
        <p:nvSpPr>
          <p:cNvPr id="6147" name="Content Placeholder 2"/>
          <p:cNvSpPr>
            <a:spLocks noGrp="1"/>
          </p:cNvSpPr>
          <p:nvPr>
            <p:ph idx="4294967295"/>
          </p:nvPr>
        </p:nvSpPr>
        <p:spPr>
          <a:xfrm>
            <a:off x="685800" y="1447800"/>
            <a:ext cx="7543800" cy="4419600"/>
          </a:xfrm>
          <a:solidFill>
            <a:schemeClr val="bg1"/>
          </a:solidFill>
        </p:spPr>
        <p:txBody>
          <a:bodyPr/>
          <a:lstStyle/>
          <a:p>
            <a:pPr>
              <a:lnSpc>
                <a:spcPct val="150000"/>
              </a:lnSpc>
            </a:pPr>
            <a:r>
              <a:rPr lang="en-US" sz="2200" b="1" dirty="0">
                <a:solidFill>
                  <a:srgbClr val="181848"/>
                </a:solidFill>
                <a:cs typeface="Arial" charset="0"/>
              </a:rPr>
              <a:t>The CPRC certification program is designed to recognize the professional growth and achievement of senior members. </a:t>
            </a:r>
          </a:p>
          <a:p>
            <a:pPr>
              <a:lnSpc>
                <a:spcPct val="150000"/>
              </a:lnSpc>
            </a:pPr>
            <a:r>
              <a:rPr lang="en-US" sz="2200" b="1" dirty="0">
                <a:solidFill>
                  <a:srgbClr val="181848"/>
                </a:solidFill>
                <a:cs typeface="Arial" charset="0"/>
              </a:rPr>
              <a:t>CPRC is a unique, second tier credential exclusively available to FPRA members. </a:t>
            </a:r>
          </a:p>
          <a:p>
            <a:pPr>
              <a:lnSpc>
                <a:spcPct val="150000"/>
              </a:lnSpc>
            </a:pPr>
            <a:r>
              <a:rPr lang="en-US" sz="2200" b="1" dirty="0">
                <a:solidFill>
                  <a:srgbClr val="181848"/>
                </a:solidFill>
                <a:cs typeface="Arial" charset="0"/>
              </a:rPr>
              <a:t>CPRC is a proactive “short term, minimal cost investment/long term benefit” professional development and career enhancement opportunity.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sz="4400" b="1" dirty="0"/>
              <a:t>CPRC – What is it not?</a:t>
            </a:r>
          </a:p>
        </p:txBody>
      </p:sp>
      <p:sp>
        <p:nvSpPr>
          <p:cNvPr id="56323" name="Rectangle 3"/>
          <p:cNvSpPr>
            <a:spLocks noGrp="1" noChangeArrowheads="1"/>
          </p:cNvSpPr>
          <p:nvPr>
            <p:ph type="body" idx="1"/>
          </p:nvPr>
        </p:nvSpPr>
        <p:spPr/>
        <p:txBody>
          <a:bodyPr/>
          <a:lstStyle/>
          <a:p>
            <a:pPr>
              <a:lnSpc>
                <a:spcPct val="150000"/>
              </a:lnSpc>
              <a:spcAft>
                <a:spcPts val="1200"/>
              </a:spcAft>
            </a:pPr>
            <a:r>
              <a:rPr lang="en-US" sz="2000" b="1" dirty="0">
                <a:solidFill>
                  <a:srgbClr val="181848"/>
                </a:solidFill>
              </a:rPr>
              <a:t>Though CPRC is our second tier credential, it is not APR 2.0.</a:t>
            </a:r>
          </a:p>
          <a:p>
            <a:pPr>
              <a:lnSpc>
                <a:spcPct val="150000"/>
              </a:lnSpc>
              <a:spcAft>
                <a:spcPts val="1200"/>
              </a:spcAft>
            </a:pPr>
            <a:r>
              <a:rPr lang="en-US" sz="2000" b="1" dirty="0">
                <a:solidFill>
                  <a:srgbClr val="181848"/>
                </a:solidFill>
              </a:rPr>
              <a:t>Where the APR exam is an objective exam based on textbook and study guide preparation, the CPRC exam </a:t>
            </a:r>
            <a:r>
              <a:rPr lang="en-US" sz="2000" b="1" dirty="0">
                <a:solidFill>
                  <a:srgbClr val="181848"/>
                </a:solidFill>
                <a:cs typeface="Arial" charset="0"/>
              </a:rPr>
              <a:t>is a subjective exam that requires candidates to draw from their 10 or more years of solid public relations planning and experience in using the principles of R.A.C.E. to solve problems and present solutions. </a:t>
            </a:r>
          </a:p>
          <a:p>
            <a:pPr>
              <a:lnSpc>
                <a:spcPct val="150000"/>
              </a:lnSpc>
              <a:spcAft>
                <a:spcPts val="1200"/>
              </a:spcAft>
            </a:pPr>
            <a:r>
              <a:rPr lang="en-US" sz="2000" b="1" dirty="0">
                <a:solidFill>
                  <a:srgbClr val="181848"/>
                </a:solidFill>
              </a:rPr>
              <a:t>Only for agency practitioners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198438" y="457200"/>
            <a:ext cx="7821612" cy="471488"/>
          </a:xfrm>
          <a:solidFill>
            <a:schemeClr val="folHlink"/>
          </a:solidFill>
        </p:spPr>
        <p:txBody>
          <a:bodyPr/>
          <a:lstStyle/>
          <a:p>
            <a:r>
              <a:rPr lang="en-US" sz="4400" b="1" dirty="0">
                <a:solidFill>
                  <a:schemeClr val="bg1"/>
                </a:solidFill>
                <a:cs typeface="Arial" charset="0"/>
              </a:rPr>
              <a:t>CPRC – Who’s Eligible?</a:t>
            </a:r>
          </a:p>
        </p:txBody>
      </p:sp>
      <p:sp>
        <p:nvSpPr>
          <p:cNvPr id="18435" name="Content Placeholder 2"/>
          <p:cNvSpPr>
            <a:spLocks noGrp="1"/>
          </p:cNvSpPr>
          <p:nvPr>
            <p:ph idx="4294967295"/>
          </p:nvPr>
        </p:nvSpPr>
        <p:spPr>
          <a:xfrm>
            <a:off x="685800" y="1447800"/>
            <a:ext cx="7543800" cy="3886200"/>
          </a:xfrm>
          <a:solidFill>
            <a:schemeClr val="bg1"/>
          </a:solidFill>
          <a:ln w="57150">
            <a:solidFill>
              <a:schemeClr val="bg1"/>
            </a:solidFill>
          </a:ln>
        </p:spPr>
        <p:txBody>
          <a:bodyPr/>
          <a:lstStyle/>
          <a:p>
            <a:pPr>
              <a:lnSpc>
                <a:spcPct val="150000"/>
              </a:lnSpc>
              <a:buFont typeface="Wingdings 2" pitchFamily="18" charset="2"/>
              <a:buNone/>
            </a:pPr>
            <a:r>
              <a:rPr lang="en-US" sz="2800" dirty="0">
                <a:cs typeface="Arial" charset="0"/>
              </a:rPr>
              <a:t>   </a:t>
            </a:r>
            <a:r>
              <a:rPr lang="en-US" sz="2800" b="1" dirty="0">
                <a:solidFill>
                  <a:srgbClr val="181848"/>
                </a:solidFill>
                <a:cs typeface="Arial" charset="0"/>
              </a:rPr>
              <a:t>To sit for the CPRC exam, candidates must:</a:t>
            </a:r>
            <a:endParaRPr lang="en-US" sz="2800" b="1" dirty="0" smtClean="0">
              <a:solidFill>
                <a:srgbClr val="181848"/>
              </a:solidFill>
              <a:cs typeface="Arial" charset="0"/>
            </a:endParaRPr>
          </a:p>
          <a:p>
            <a:pPr>
              <a:lnSpc>
                <a:spcPct val="150000"/>
              </a:lnSpc>
            </a:pPr>
            <a:r>
              <a:rPr lang="en-US" sz="2800" b="1" dirty="0" smtClean="0">
                <a:solidFill>
                  <a:srgbClr val="181848"/>
                </a:solidFill>
                <a:cs typeface="Arial" charset="0"/>
              </a:rPr>
              <a:t>have </a:t>
            </a:r>
            <a:r>
              <a:rPr lang="en-US" sz="2800" b="1" dirty="0">
                <a:solidFill>
                  <a:srgbClr val="181848"/>
                </a:solidFill>
                <a:cs typeface="Arial" charset="0"/>
              </a:rPr>
              <a:t>earned the Accredited in Public Relations (APR) designation from the Universal Accreditation Board (UAB). </a:t>
            </a:r>
          </a:p>
          <a:p>
            <a:pPr>
              <a:lnSpc>
                <a:spcPct val="150000"/>
              </a:lnSpc>
            </a:pPr>
            <a:r>
              <a:rPr lang="en-US" sz="2800" b="1" dirty="0">
                <a:solidFill>
                  <a:srgbClr val="181848"/>
                </a:solidFill>
                <a:cs typeface="Arial" charset="0"/>
              </a:rPr>
              <a:t>have a minimum of 10 years of professional practice in public relations.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Title 1"/>
          <p:cNvSpPr>
            <a:spLocks noGrp="1"/>
          </p:cNvSpPr>
          <p:nvPr>
            <p:ph type="title" idx="4294967295"/>
          </p:nvPr>
        </p:nvSpPr>
        <p:spPr/>
        <p:txBody>
          <a:bodyPr/>
          <a:lstStyle/>
          <a:p>
            <a:r>
              <a:rPr lang="en-US" sz="4400" b="1" dirty="0">
                <a:solidFill>
                  <a:schemeClr val="bg1"/>
                </a:solidFill>
                <a:cs typeface="Arial" charset="0"/>
              </a:rPr>
              <a:t>CPRC – What’s Involved?</a:t>
            </a:r>
          </a:p>
        </p:txBody>
      </p:sp>
      <p:sp>
        <p:nvSpPr>
          <p:cNvPr id="7171" name="Content Placeholder 2"/>
          <p:cNvSpPr>
            <a:spLocks noGrp="1"/>
          </p:cNvSpPr>
          <p:nvPr>
            <p:ph idx="4294967295"/>
          </p:nvPr>
        </p:nvSpPr>
        <p:spPr/>
        <p:txBody>
          <a:bodyPr>
            <a:normAutofit/>
          </a:bodyPr>
          <a:lstStyle/>
          <a:p>
            <a:pPr marL="273050" indent="-273050">
              <a:lnSpc>
                <a:spcPct val="140000"/>
              </a:lnSpc>
              <a:buFont typeface="Wingdings 2" pitchFamily="18" charset="2"/>
              <a:buChar char=""/>
            </a:pPr>
            <a:r>
              <a:rPr lang="en-US" sz="2400" b="1">
                <a:solidFill>
                  <a:srgbClr val="181848"/>
                </a:solidFill>
                <a:cs typeface="Arial" charset="0"/>
              </a:rPr>
              <a:t>The CPRC exam consists of two portions, a written exam and an oral exam. </a:t>
            </a:r>
          </a:p>
          <a:p>
            <a:pPr marL="273050" indent="-273050">
              <a:lnSpc>
                <a:spcPct val="140000"/>
              </a:lnSpc>
              <a:buFont typeface="Wingdings 2" pitchFamily="18" charset="2"/>
              <a:buChar char=""/>
            </a:pPr>
            <a:r>
              <a:rPr lang="en-US" sz="2400" b="1">
                <a:solidFill>
                  <a:srgbClr val="181848"/>
                </a:solidFill>
                <a:cs typeface="Arial" charset="0"/>
              </a:rPr>
              <a:t>The written exam consists of essay questions. Though no two candidates’ answers are expected to be alike, all answers are expected to demonstrate a strategic approach and address key elements presented in each scenario.</a:t>
            </a:r>
          </a:p>
          <a:p>
            <a:pPr marL="273050" indent="-273050">
              <a:lnSpc>
                <a:spcPct val="140000"/>
              </a:lnSpc>
              <a:buFont typeface="Wingdings 2" pitchFamily="18" charset="2"/>
              <a:buChar char=""/>
            </a:pPr>
            <a:r>
              <a:rPr lang="en-US" sz="2400" b="1">
                <a:solidFill>
                  <a:srgbClr val="181848"/>
                </a:solidFill>
                <a:cs typeface="Arial" charset="0"/>
              </a:rPr>
              <a:t>The oral exam consists of a 30 minute presentation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Title 1"/>
          <p:cNvSpPr>
            <a:spLocks noGrp="1"/>
          </p:cNvSpPr>
          <p:nvPr>
            <p:ph type="title" idx="4294967295"/>
          </p:nvPr>
        </p:nvSpPr>
        <p:spPr/>
        <p:txBody>
          <a:bodyPr/>
          <a:lstStyle/>
          <a:p>
            <a:r>
              <a:rPr lang="en-US" sz="4400" b="1" dirty="0">
                <a:solidFill>
                  <a:schemeClr val="bg1"/>
                </a:solidFill>
                <a:cs typeface="Arial" charset="0"/>
              </a:rPr>
              <a:t>CPRC – The Written Exam</a:t>
            </a:r>
          </a:p>
        </p:txBody>
      </p:sp>
      <p:sp>
        <p:nvSpPr>
          <p:cNvPr id="8195" name="Content Placeholder 2"/>
          <p:cNvSpPr>
            <a:spLocks noGrp="1"/>
          </p:cNvSpPr>
          <p:nvPr>
            <p:ph idx="4294967295"/>
          </p:nvPr>
        </p:nvSpPr>
        <p:spPr>
          <a:xfrm>
            <a:off x="533400" y="1447800"/>
            <a:ext cx="7848600" cy="4343400"/>
          </a:xfrm>
        </p:spPr>
        <p:txBody>
          <a:bodyPr>
            <a:normAutofit lnSpcReduction="10000"/>
          </a:bodyPr>
          <a:lstStyle/>
          <a:p>
            <a:pPr marL="273050" indent="-273050">
              <a:lnSpc>
                <a:spcPct val="140000"/>
              </a:lnSpc>
              <a:buFont typeface="Wingdings 2" pitchFamily="18" charset="2"/>
              <a:buChar char=""/>
            </a:pPr>
            <a:r>
              <a:rPr lang="en-US" sz="2400" b="1">
                <a:solidFill>
                  <a:srgbClr val="181848"/>
                </a:solidFill>
                <a:cs typeface="Arial" charset="0"/>
              </a:rPr>
              <a:t>16 essay questions based on case studies with an estimated length of time to answer each question. </a:t>
            </a:r>
          </a:p>
          <a:p>
            <a:pPr marL="273050" indent="-273050">
              <a:lnSpc>
                <a:spcPct val="140000"/>
              </a:lnSpc>
              <a:buFont typeface="Wingdings 2" pitchFamily="18" charset="2"/>
              <a:buChar char=""/>
            </a:pPr>
            <a:r>
              <a:rPr lang="en-US" sz="2400" b="1">
                <a:solidFill>
                  <a:srgbClr val="181848"/>
                </a:solidFill>
                <a:cs typeface="Arial" charset="0"/>
              </a:rPr>
              <a:t>The time estimates range from 15 to 60 minutes. </a:t>
            </a:r>
          </a:p>
          <a:p>
            <a:pPr marL="273050" indent="-273050">
              <a:lnSpc>
                <a:spcPct val="140000"/>
              </a:lnSpc>
              <a:buFont typeface="Wingdings 2" pitchFamily="18" charset="2"/>
              <a:buChar char=""/>
            </a:pPr>
            <a:r>
              <a:rPr lang="en-US" sz="2400" b="1">
                <a:solidFill>
                  <a:srgbClr val="181848"/>
                </a:solidFill>
                <a:cs typeface="Arial" charset="0"/>
              </a:rPr>
              <a:t>The time estimate also represents the number of points possible for the particular question. </a:t>
            </a:r>
          </a:p>
          <a:p>
            <a:pPr marL="273050" indent="-273050">
              <a:lnSpc>
                <a:spcPct val="140000"/>
              </a:lnSpc>
              <a:buFont typeface="Wingdings 2" pitchFamily="18" charset="2"/>
              <a:buChar char=""/>
            </a:pPr>
            <a:r>
              <a:rPr lang="en-US" sz="2400" b="1">
                <a:solidFill>
                  <a:srgbClr val="181848"/>
                </a:solidFill>
                <a:cs typeface="Arial" charset="0"/>
              </a:rPr>
              <a:t>To manage time wisely, outline or bullet form is acceptable. Answers can be expanded as time permits.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lnDef>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Radial</Template>
  <TotalTime>1187</TotalTime>
  <Words>1103</Words>
  <Application>Microsoft Macintosh PowerPoint</Application>
  <PresentationFormat>On-screen Show (4:3)</PresentationFormat>
  <Paragraphs>74</Paragraphs>
  <Slides>19</Slides>
  <Notes>0</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Radial</vt:lpstr>
      <vt:lpstr>Slide 1</vt:lpstr>
      <vt:lpstr>CPRC – Why Me?</vt:lpstr>
      <vt:lpstr>CPRC Says You…</vt:lpstr>
      <vt:lpstr>CPRC – A Wise Investment</vt:lpstr>
      <vt:lpstr>CPRC – What is it?</vt:lpstr>
      <vt:lpstr>CPRC – What is it not?</vt:lpstr>
      <vt:lpstr>CPRC – Who’s Eligible?</vt:lpstr>
      <vt:lpstr>CPRC – What’s Involved?</vt:lpstr>
      <vt:lpstr>CPRC – The Written Exam</vt:lpstr>
      <vt:lpstr>CPRC - The Written Exam</vt:lpstr>
      <vt:lpstr>CPRC – The Oral Exam</vt:lpstr>
      <vt:lpstr>CPRC – The Oral Exam</vt:lpstr>
      <vt:lpstr>CPRC – The Oral Exam</vt:lpstr>
      <vt:lpstr>CPRC – How Should I Prepare?</vt:lpstr>
      <vt:lpstr>CPRC –The Process</vt:lpstr>
      <vt:lpstr>CPRC – My Results</vt:lpstr>
      <vt:lpstr>CPRC – What if I Don’t Pass?</vt:lpstr>
      <vt:lpstr>CPRC – For More Information</vt:lpstr>
      <vt:lpstr>CPRC – Good Luck!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Rachel Smith</cp:lastModifiedBy>
  <cp:revision>66</cp:revision>
  <dcterms:created xsi:type="dcterms:W3CDTF">2011-01-17T18:39:14Z</dcterms:created>
  <dcterms:modified xsi:type="dcterms:W3CDTF">2011-01-17T19:01:48Z</dcterms:modified>
</cp:coreProperties>
</file>